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10" r:id="rId1"/>
  </p:sldMasterIdLst>
  <p:notesMasterIdLst>
    <p:notesMasterId r:id="rId62"/>
  </p:notesMasterIdLst>
  <p:handoutMasterIdLst>
    <p:handoutMasterId r:id="rId63"/>
  </p:handoutMasterIdLst>
  <p:sldIdLst>
    <p:sldId id="321" r:id="rId2"/>
    <p:sldId id="285" r:id="rId3"/>
    <p:sldId id="286" r:id="rId4"/>
    <p:sldId id="289" r:id="rId5"/>
    <p:sldId id="265" r:id="rId6"/>
    <p:sldId id="290" r:id="rId7"/>
    <p:sldId id="314" r:id="rId8"/>
    <p:sldId id="333" r:id="rId9"/>
    <p:sldId id="323" r:id="rId10"/>
    <p:sldId id="256" r:id="rId11"/>
    <p:sldId id="334" r:id="rId12"/>
    <p:sldId id="258" r:id="rId13"/>
    <p:sldId id="311" r:id="rId14"/>
    <p:sldId id="312" r:id="rId15"/>
    <p:sldId id="310" r:id="rId16"/>
    <p:sldId id="263" r:id="rId17"/>
    <p:sldId id="337" r:id="rId18"/>
    <p:sldId id="262" r:id="rId19"/>
    <p:sldId id="257" r:id="rId20"/>
    <p:sldId id="313" r:id="rId21"/>
    <p:sldId id="269" r:id="rId22"/>
    <p:sldId id="274" r:id="rId23"/>
    <p:sldId id="308" r:id="rId24"/>
    <p:sldId id="270" r:id="rId25"/>
    <p:sldId id="293" r:id="rId26"/>
    <p:sldId id="275" r:id="rId27"/>
    <p:sldId id="309" r:id="rId28"/>
    <p:sldId id="277" r:id="rId29"/>
    <p:sldId id="325" r:id="rId30"/>
    <p:sldId id="338" r:id="rId31"/>
    <p:sldId id="326" r:id="rId32"/>
    <p:sldId id="327" r:id="rId33"/>
    <p:sldId id="271" r:id="rId34"/>
    <p:sldId id="272" r:id="rId35"/>
    <p:sldId id="276" r:id="rId36"/>
    <p:sldId id="282" r:id="rId37"/>
    <p:sldId id="301" r:id="rId38"/>
    <p:sldId id="281" r:id="rId39"/>
    <p:sldId id="278" r:id="rId40"/>
    <p:sldId id="302" r:id="rId41"/>
    <p:sldId id="299" r:id="rId42"/>
    <p:sldId id="300" r:id="rId43"/>
    <p:sldId id="279" r:id="rId44"/>
    <p:sldId id="315" r:id="rId45"/>
    <p:sldId id="329" r:id="rId46"/>
    <p:sldId id="328" r:id="rId47"/>
    <p:sldId id="339" r:id="rId48"/>
    <p:sldId id="331" r:id="rId49"/>
    <p:sldId id="318" r:id="rId50"/>
    <p:sldId id="324" r:id="rId51"/>
    <p:sldId id="342" r:id="rId52"/>
    <p:sldId id="340" r:id="rId53"/>
    <p:sldId id="303" r:id="rId54"/>
    <p:sldId id="283" r:id="rId55"/>
    <p:sldId id="320" r:id="rId56"/>
    <p:sldId id="317" r:id="rId57"/>
    <p:sldId id="316" r:id="rId58"/>
    <p:sldId id="332" r:id="rId59"/>
    <p:sldId id="322" r:id="rId60"/>
    <p:sldId id="336" r:id="rId61"/>
  </p:sldIdLst>
  <p:sldSz cx="9144000" cy="6858000" type="screen4x3"/>
  <p:notesSz cx="9388475" cy="7102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7">
          <p15:clr>
            <a:srgbClr val="A4A3A4"/>
          </p15:clr>
        </p15:guide>
        <p15:guide id="2" pos="295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8" autoAdjust="0"/>
    <p:restoredTop sz="94605" autoAdjust="0"/>
  </p:normalViewPr>
  <p:slideViewPr>
    <p:cSldViewPr>
      <p:cViewPr>
        <p:scale>
          <a:sx n="90" d="100"/>
          <a:sy n="90" d="100"/>
        </p:scale>
        <p:origin x="-1238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2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1616"/>
    </p:cViewPr>
  </p:sorterViewPr>
  <p:notesViewPr>
    <p:cSldViewPr>
      <p:cViewPr varScale="1">
        <p:scale>
          <a:sx n="53" d="100"/>
          <a:sy n="53" d="100"/>
        </p:scale>
        <p:origin x="-1195" y="-67"/>
      </p:cViewPr>
      <p:guideLst>
        <p:guide orient="horz" pos="2237"/>
        <p:guide pos="295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68339" cy="355124"/>
          </a:xfrm>
          <a:prstGeom prst="rect">
            <a:avLst/>
          </a:prstGeom>
        </p:spPr>
        <p:txBody>
          <a:bodyPr vert="horz" lIns="109902" tIns="54951" rIns="109902" bIns="54951" rtlCol="0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317965" y="0"/>
            <a:ext cx="4068339" cy="355124"/>
          </a:xfrm>
          <a:prstGeom prst="rect">
            <a:avLst/>
          </a:prstGeom>
        </p:spPr>
        <p:txBody>
          <a:bodyPr vert="horz" lIns="109902" tIns="54951" rIns="109902" bIns="54951" rtlCol="0"/>
          <a:lstStyle>
            <a:lvl1pPr algn="r">
              <a:defRPr sz="1400"/>
            </a:lvl1pPr>
          </a:lstStyle>
          <a:p>
            <a:fld id="{A7A9A09A-858B-42BB-BBFB-98DD56F1025F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746119"/>
            <a:ext cx="4068339" cy="355124"/>
          </a:xfrm>
          <a:prstGeom prst="rect">
            <a:avLst/>
          </a:prstGeom>
        </p:spPr>
        <p:txBody>
          <a:bodyPr vert="horz" lIns="109902" tIns="54951" rIns="109902" bIns="54951" rtlCol="0" anchor="b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317965" y="6746119"/>
            <a:ext cx="4068339" cy="355124"/>
          </a:xfrm>
          <a:prstGeom prst="rect">
            <a:avLst/>
          </a:prstGeom>
        </p:spPr>
        <p:txBody>
          <a:bodyPr vert="horz" lIns="109902" tIns="54951" rIns="109902" bIns="54951" rtlCol="0" anchor="b"/>
          <a:lstStyle>
            <a:lvl1pPr algn="r">
              <a:defRPr sz="1400"/>
            </a:lvl1pPr>
          </a:lstStyle>
          <a:p>
            <a:fld id="{D65841D1-1FDB-49FB-89E7-53CF1CC87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681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68912" cy="355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18334" y="0"/>
            <a:ext cx="4067684" cy="355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D8C16-5444-4361-8BF8-CB9C1809C4C7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9413" y="533400"/>
            <a:ext cx="3549650" cy="26622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8602" y="3373439"/>
            <a:ext cx="7511271" cy="31956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46876"/>
            <a:ext cx="4068912" cy="3540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18334" y="6746876"/>
            <a:ext cx="4067684" cy="3540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3ED05-9E8B-4BDA-835D-EA2514780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79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3ED05-9E8B-4BDA-835D-EA2514780D84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79143" y="3551238"/>
            <a:ext cx="72532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/>
              <a:t>Serological equipment - building the multisystem electrophoresis tanks from provided plans instead of purchasing them from SERI</a:t>
            </a:r>
          </a:p>
          <a:p>
            <a:pPr lvl="0"/>
            <a:r>
              <a:rPr lang="en-US" dirty="0"/>
              <a:t>Microscopy equipment - Only a stereo microscope for the trace evidence work was supplied. I supplied an AO biological however I could do no polarized light particle/fiber analysis. </a:t>
            </a:r>
          </a:p>
        </p:txBody>
      </p:sp>
    </p:spTree>
    <p:extLst>
      <p:ext uri="{BB962C8B-B14F-4D97-AF65-F5344CB8AC3E}">
        <p14:creationId xmlns:p14="http://schemas.microsoft.com/office/powerpoint/2010/main" val="2503411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3ED05-9E8B-4BDA-835D-EA2514780D8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23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0BDC-C7F1-40E4-B0CA-62C72E37766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145F-6A1F-4A36-8E61-D032E8CCF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5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0BDC-C7F1-40E4-B0CA-62C72E37766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145F-6A1F-4A36-8E61-D032E8CCF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292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0BDC-C7F1-40E4-B0CA-62C72E37766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145F-6A1F-4A36-8E61-D032E8CCF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574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0BDC-C7F1-40E4-B0CA-62C72E37766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145F-6A1F-4A36-8E61-D032E8CCF97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8574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0BDC-C7F1-40E4-B0CA-62C72E37766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145F-6A1F-4A36-8E61-D032E8CCF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50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0BDC-C7F1-40E4-B0CA-62C72E37766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145F-6A1F-4A36-8E61-D032E8CCF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06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0BDC-C7F1-40E4-B0CA-62C72E37766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145F-6A1F-4A36-8E61-D032E8CCF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68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0BDC-C7F1-40E4-B0CA-62C72E37766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145F-6A1F-4A36-8E61-D032E8CCF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9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0BDC-C7F1-40E4-B0CA-62C72E37766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145F-6A1F-4A36-8E61-D032E8CCF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7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0BDC-C7F1-40E4-B0CA-62C72E37766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145F-6A1F-4A36-8E61-D032E8CCF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61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0BDC-C7F1-40E4-B0CA-62C72E37766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145F-6A1F-4A36-8E61-D032E8CCF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3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0BDC-C7F1-40E4-B0CA-62C72E37766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145F-6A1F-4A36-8E61-D032E8CCF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2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0BDC-C7F1-40E4-B0CA-62C72E37766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145F-6A1F-4A36-8E61-D032E8CCF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98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0BDC-C7F1-40E4-B0CA-62C72E37766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145F-6A1F-4A36-8E61-D032E8CCF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50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0BDC-C7F1-40E4-B0CA-62C72E37766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145F-6A1F-4A36-8E61-D032E8CCF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2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0BDC-C7F1-40E4-B0CA-62C72E37766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145F-6A1F-4A36-8E61-D032E8CCF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08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70BDC-C7F1-40E4-B0CA-62C72E37766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145F-6A1F-4A36-8E61-D032E8CCF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57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F570BDC-C7F1-40E4-B0CA-62C72E377660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E145F-6A1F-4A36-8E61-D032E8CCF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871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  <p:sldLayoutId id="2147484222" r:id="rId12"/>
    <p:sldLayoutId id="2147484223" r:id="rId13"/>
    <p:sldLayoutId id="2147484224" r:id="rId14"/>
    <p:sldLayoutId id="2147484225" r:id="rId15"/>
    <p:sldLayoutId id="2147484226" r:id="rId16"/>
    <p:sldLayoutId id="214748422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318618"/>
            <a:ext cx="8153400" cy="4396382"/>
          </a:xfrm>
        </p:spPr>
        <p:txBody>
          <a:bodyPr/>
          <a:lstStyle/>
          <a:p>
            <a:pPr algn="ctr"/>
            <a:br>
              <a:rPr lang="en-US" sz="4800" dirty="0"/>
            </a:br>
            <a:br>
              <a:rPr lang="en-US" sz="4800" dirty="0"/>
            </a:br>
            <a:r>
              <a:rPr lang="en-US" sz="4000" dirty="0"/>
              <a:t>A Woman…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A Private Forensic Science Laboratory…</a:t>
            </a:r>
            <a:br>
              <a:rPr lang="en-US" sz="4000" dirty="0"/>
            </a:br>
            <a:br>
              <a:rPr lang="en-US" sz="4000" dirty="0"/>
            </a:br>
            <a:r>
              <a:rPr lang="en-US" sz="4800" dirty="0"/>
              <a:t>A Journey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295400"/>
            <a:ext cx="136805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21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43" y="2688592"/>
            <a:ext cx="4042106" cy="3390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Internship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030453" y="1810386"/>
            <a:ext cx="2895600" cy="628014"/>
          </a:xfrm>
        </p:spPr>
        <p:txBody>
          <a:bodyPr/>
          <a:lstStyle/>
          <a:p>
            <a:r>
              <a:rPr lang="en-US" dirty="0"/>
              <a:t>Evaluation #1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324" y="1905000"/>
            <a:ext cx="5723076" cy="4686444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257800" y="1143000"/>
            <a:ext cx="3298113" cy="576262"/>
          </a:xfrm>
        </p:spPr>
        <p:txBody>
          <a:bodyPr/>
          <a:lstStyle/>
          <a:p>
            <a:r>
              <a:rPr lang="en-US" dirty="0"/>
              <a:t>Evaluation #2</a:t>
            </a:r>
          </a:p>
        </p:txBody>
      </p:sp>
    </p:spTree>
    <p:extLst>
      <p:ext uri="{BB962C8B-B14F-4D97-AF65-F5344CB8AC3E}">
        <p14:creationId xmlns:p14="http://schemas.microsoft.com/office/powerpoint/2010/main" val="799604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345781"/>
            <a:ext cx="1143000" cy="1521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653" y="1847088"/>
            <a:ext cx="1499347" cy="2039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93" y="1991140"/>
            <a:ext cx="2438400" cy="4028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876800" y="58790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Lester Adelson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00600" y="3904277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Samuel Gerber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8200" y="1367135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Mary E. Cowan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Cuyahoga County Coroner’s Office</a:t>
            </a:r>
          </a:p>
        </p:txBody>
      </p:sp>
    </p:spTree>
    <p:extLst>
      <p:ext uri="{BB962C8B-B14F-4D97-AF65-F5344CB8AC3E}">
        <p14:creationId xmlns:p14="http://schemas.microsoft.com/office/powerpoint/2010/main" val="1123793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34732"/>
            <a:ext cx="5181600" cy="6388535"/>
          </a:xfrm>
        </p:spPr>
      </p:pic>
    </p:spTree>
    <p:extLst>
      <p:ext uri="{BB962C8B-B14F-4D97-AF65-F5344CB8AC3E}">
        <p14:creationId xmlns:p14="http://schemas.microsoft.com/office/powerpoint/2010/main" val="1211372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Late 70’s Technology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805">
            <a:off x="645324" y="1184697"/>
            <a:ext cx="4324107" cy="53218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715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Late 70’s Technology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2226">
            <a:off x="686951" y="2824969"/>
            <a:ext cx="2546350" cy="3133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990599"/>
            <a:ext cx="4495800" cy="55526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5041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/>
              <a:t>Late 70’s Technology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2226">
            <a:off x="763151" y="3234663"/>
            <a:ext cx="2546350" cy="3133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86" y="1514181"/>
            <a:ext cx="2018814" cy="24933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1394">
            <a:off x="4115471" y="1188166"/>
            <a:ext cx="4391262" cy="5298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2586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77" y="609601"/>
            <a:ext cx="3596612" cy="198119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CLH on </a:t>
            </a:r>
            <a:br>
              <a:rPr lang="en-US" sz="3600" dirty="0"/>
            </a:br>
            <a:r>
              <a:rPr lang="en-US" sz="3600" dirty="0"/>
              <a:t>Monocular </a:t>
            </a:r>
            <a:br>
              <a:rPr lang="en-US" sz="3600" dirty="0"/>
            </a:br>
            <a:r>
              <a:rPr lang="en-US" sz="3600" dirty="0"/>
              <a:t>Olympus </a:t>
            </a:r>
            <a:br>
              <a:rPr lang="en-US" sz="3600" dirty="0"/>
            </a:br>
            <a:r>
              <a:rPr lang="en-US" sz="3600" dirty="0"/>
              <a:t>Polarized Light Microscope</a:t>
            </a: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" r="727"/>
          <a:stretch/>
        </p:blipFill>
        <p:spPr>
          <a:xfrm>
            <a:off x="4570807" y="762000"/>
            <a:ext cx="4087417" cy="533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71988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914400"/>
            <a:ext cx="3886200" cy="1400530"/>
          </a:xfrm>
        </p:spPr>
        <p:txBody>
          <a:bodyPr/>
          <a:lstStyle/>
          <a:p>
            <a:r>
              <a:rPr lang="en-US" sz="3600" dirty="0"/>
              <a:t>Regional Forensic Laboratory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Typical Day with Phil </a:t>
            </a:r>
            <a:r>
              <a:rPr lang="en-US" sz="3600" dirty="0" err="1"/>
              <a:t>Bouffard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524000"/>
            <a:ext cx="3660738" cy="4294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7432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ABO </a:t>
            </a:r>
            <a:r>
              <a:rPr lang="en-US" dirty="0" err="1"/>
              <a:t>Elutions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00" y="1484178"/>
            <a:ext cx="6596711" cy="45647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56367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6" y="629266"/>
            <a:ext cx="4692318" cy="1641987"/>
          </a:xfrm>
        </p:spPr>
        <p:txBody>
          <a:bodyPr>
            <a:normAutofit/>
          </a:bodyPr>
          <a:lstStyle/>
          <a:p>
            <a:r>
              <a:rPr lang="en-US" dirty="0"/>
              <a:t>Crime Scene Processing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" b="2742"/>
          <a:stretch/>
        </p:blipFill>
        <p:spPr>
          <a:xfrm>
            <a:off x="4114800" y="381001"/>
            <a:ext cx="3496574" cy="62725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5850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1786" y="1454964"/>
            <a:ext cx="4696438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5600" dirty="0"/>
              <a:t>Is Your Heart </a:t>
            </a:r>
            <a:br>
              <a:rPr lang="en-US" sz="5600" dirty="0"/>
            </a:br>
            <a:r>
              <a:rPr lang="en-US" sz="5600" dirty="0"/>
              <a:t>All In For This </a:t>
            </a:r>
            <a:br>
              <a:rPr lang="en-US" sz="5600" dirty="0"/>
            </a:br>
            <a:r>
              <a:rPr lang="en-US" sz="5600" dirty="0"/>
              <a:t>Career?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" r="711"/>
          <a:stretch/>
        </p:blipFill>
        <p:spPr>
          <a:xfrm>
            <a:off x="20" y="10"/>
            <a:ext cx="347599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60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4671"/>
            <a:ext cx="3031231" cy="524865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200" dirty="0"/>
              <a:t>LEAA: Law Enforcement Assistance Administration of 1968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1895" y="804671"/>
            <a:ext cx="4799948" cy="5248657"/>
          </a:xfrm>
        </p:spPr>
        <p:txBody>
          <a:bodyPr anchor="ctr">
            <a:normAutofit/>
          </a:bodyPr>
          <a:lstStyle/>
          <a:p>
            <a:r>
              <a:rPr lang="en-US"/>
              <a:t>Billions in federal aid to law enforcement </a:t>
            </a:r>
          </a:p>
          <a:p>
            <a:r>
              <a:rPr lang="en-US"/>
              <a:t>Forensic Crime Labs increased from 100 to 300</a:t>
            </a:r>
          </a:p>
          <a:p>
            <a:r>
              <a:rPr lang="en-US"/>
              <a:t>NIJ funded Brian </a:t>
            </a:r>
            <a:r>
              <a:rPr lang="en-US" err="1"/>
              <a:t>Culliford’s</a:t>
            </a:r>
            <a:r>
              <a:rPr lang="en-US"/>
              <a:t> </a:t>
            </a:r>
            <a:r>
              <a:rPr lang="en-US" i="1"/>
              <a:t>The Examination and Typing of Bloodstains in the Crime Laboratory, 1971</a:t>
            </a:r>
          </a:p>
          <a:p>
            <a:r>
              <a:rPr lang="en-US"/>
              <a:t>Forensic Science Foundation grants funded Forensic Microscopy Workshops and the Electrophoresis Multisystem</a:t>
            </a:r>
          </a:p>
        </p:txBody>
      </p:sp>
    </p:spTree>
    <p:extLst>
      <p:ext uri="{BB962C8B-B14F-4D97-AF65-F5344CB8AC3E}">
        <p14:creationId xmlns:p14="http://schemas.microsoft.com/office/powerpoint/2010/main" val="3232107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7" y="629266"/>
            <a:ext cx="3596612" cy="1641987"/>
          </a:xfrm>
        </p:spPr>
        <p:txBody>
          <a:bodyPr>
            <a:normAutofit/>
          </a:bodyPr>
          <a:lstStyle/>
          <a:p>
            <a:r>
              <a:rPr lang="en-US" sz="4400" dirty="0"/>
              <a:t>Dr. Walter </a:t>
            </a:r>
            <a:r>
              <a:rPr lang="en-US" sz="4400" dirty="0" err="1"/>
              <a:t>McCrone</a:t>
            </a:r>
            <a:endParaRPr lang="en-US" sz="44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154"/>
          <a:stretch/>
        </p:blipFill>
        <p:spPr>
          <a:xfrm>
            <a:off x="4343400" y="838200"/>
            <a:ext cx="4087417" cy="56387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37549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SERI Multisystem Class 1979</a:t>
            </a:r>
            <a:br>
              <a:rPr lang="en-US" dirty="0"/>
            </a:br>
            <a:r>
              <a:rPr lang="en-US" sz="3100" dirty="0"/>
              <a:t>A few familiar faces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527146" y="2055711"/>
            <a:ext cx="5311833" cy="41896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91679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646" y="804672"/>
            <a:ext cx="2641019" cy="5248656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/>
              <a:t>Private Forensic Science Laboratory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1895" y="1371600"/>
            <a:ext cx="4799948" cy="4681728"/>
          </a:xfrm>
        </p:spPr>
        <p:txBody>
          <a:bodyPr anchor="ctr">
            <a:normAutofit/>
          </a:bodyPr>
          <a:lstStyle/>
          <a:p>
            <a:r>
              <a:rPr lang="en-US" dirty="0"/>
              <a:t>Set up the Southern IFS lab physical space, equipment &amp; supplies, etc.</a:t>
            </a:r>
          </a:p>
          <a:p>
            <a:r>
              <a:rPr lang="en-US" dirty="0"/>
              <a:t>Develop client relationships</a:t>
            </a:r>
          </a:p>
          <a:p>
            <a:r>
              <a:rPr lang="en-US" dirty="0"/>
              <a:t>Consult with clients in criminal &amp; Civil cases</a:t>
            </a:r>
          </a:p>
          <a:p>
            <a:r>
              <a:rPr lang="en-US" dirty="0"/>
              <a:t>Build positive relationships with colleagues</a:t>
            </a:r>
          </a:p>
          <a:p>
            <a:r>
              <a:rPr lang="en-US" dirty="0"/>
              <a:t>Track billable time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10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 Lab Beginnings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5182" y="1475582"/>
            <a:ext cx="4772818" cy="47728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843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600" y="1400882"/>
            <a:ext cx="7247248" cy="41617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770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Cal Lab – Version 1.0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1160" y="1676400"/>
            <a:ext cx="6421679" cy="4419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22709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r>
              <a:rPr lang="en-US" sz="3200" dirty="0"/>
              <a:t>THINK ABOUT IT…</a:t>
            </a:r>
            <a:br>
              <a:rPr lang="en-US" sz="3200" dirty="0"/>
            </a:br>
            <a:r>
              <a:rPr lang="en-US" sz="3200" dirty="0"/>
              <a:t>What are the costs of a forensic laboratory??? 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2027237"/>
            <a:ext cx="3886200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Rental space</a:t>
            </a:r>
          </a:p>
          <a:p>
            <a:r>
              <a:rPr lang="en-US" sz="2400" dirty="0"/>
              <a:t>Clerical support/salary</a:t>
            </a:r>
          </a:p>
          <a:p>
            <a:r>
              <a:rPr lang="en-US" sz="2400" dirty="0"/>
              <a:t>Office supplies</a:t>
            </a:r>
          </a:p>
          <a:p>
            <a:r>
              <a:rPr lang="en-US" sz="2400" dirty="0"/>
              <a:t>Laboratory supplies</a:t>
            </a:r>
          </a:p>
          <a:p>
            <a:r>
              <a:rPr lang="en-US" sz="2400" dirty="0"/>
              <a:t>Laboratory equipment</a:t>
            </a:r>
          </a:p>
          <a:p>
            <a:r>
              <a:rPr lang="en-US" sz="2400" dirty="0"/>
              <a:t>Telephone bills</a:t>
            </a:r>
          </a:p>
          <a:p>
            <a:r>
              <a:rPr lang="en-US" sz="2400" dirty="0"/>
              <a:t>Health Insurance</a:t>
            </a:r>
          </a:p>
          <a:p>
            <a:r>
              <a:rPr lang="en-US" sz="2400" dirty="0"/>
              <a:t>Salaries/bonuses</a:t>
            </a:r>
          </a:p>
          <a:p>
            <a:r>
              <a:rPr lang="en-US" sz="2400" dirty="0"/>
              <a:t>Training costs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343400" y="1981200"/>
            <a:ext cx="4419600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Professional organization dues</a:t>
            </a:r>
          </a:p>
          <a:p>
            <a:r>
              <a:rPr lang="en-US" sz="2400" dirty="0"/>
              <a:t>Technical library/journals</a:t>
            </a:r>
          </a:p>
          <a:p>
            <a:r>
              <a:rPr lang="en-US" sz="2400" dirty="0"/>
              <a:t>Meeting expenses</a:t>
            </a:r>
          </a:p>
          <a:p>
            <a:r>
              <a:rPr lang="en-US" sz="2400" dirty="0"/>
              <a:t>Travel expenses</a:t>
            </a:r>
          </a:p>
          <a:p>
            <a:r>
              <a:rPr lang="en-US" sz="2400" dirty="0"/>
              <a:t>Bio-Hazard disposal</a:t>
            </a:r>
          </a:p>
          <a:p>
            <a:r>
              <a:rPr lang="en-US" sz="2400" dirty="0"/>
              <a:t>Outside services expenses</a:t>
            </a:r>
          </a:p>
          <a:p>
            <a:r>
              <a:rPr lang="en-US" sz="2400" dirty="0"/>
              <a:t>Advertising</a:t>
            </a:r>
          </a:p>
          <a:p>
            <a:endParaRPr lang="en-US" sz="2400" dirty="0"/>
          </a:p>
          <a:p>
            <a:r>
              <a:rPr lang="en-US" sz="2400" b="1" u="sng" dirty="0">
                <a:solidFill>
                  <a:srgbClr val="FF0000"/>
                </a:solidFill>
              </a:rPr>
              <a:t> $$$$  CHA-CHING $$$$</a:t>
            </a:r>
          </a:p>
        </p:txBody>
      </p:sp>
    </p:spTree>
    <p:extLst>
      <p:ext uri="{BB962C8B-B14F-4D97-AF65-F5344CB8AC3E}">
        <p14:creationId xmlns:p14="http://schemas.microsoft.com/office/powerpoint/2010/main" val="2931708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Partnership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876" y="1600200"/>
            <a:ext cx="6962247" cy="4495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22770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Full Service </a:t>
            </a:r>
            <a:br>
              <a:rPr lang="en-US" sz="3600" dirty="0"/>
            </a:br>
            <a:r>
              <a:rPr lang="en-US" sz="3600" dirty="0"/>
              <a:t>Forensic Science Laboratory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Arson</a:t>
            </a:r>
          </a:p>
          <a:p>
            <a:r>
              <a:rPr lang="en-US" dirty="0"/>
              <a:t>Blood Alcohol</a:t>
            </a:r>
          </a:p>
          <a:p>
            <a:r>
              <a:rPr lang="en-US" dirty="0"/>
              <a:t>BA/</a:t>
            </a:r>
            <a:r>
              <a:rPr lang="en-US" dirty="0" err="1"/>
              <a:t>Tox</a:t>
            </a:r>
            <a:r>
              <a:rPr lang="en-US" dirty="0"/>
              <a:t> Typing</a:t>
            </a:r>
          </a:p>
          <a:p>
            <a:r>
              <a:rPr lang="en-US" dirty="0"/>
              <a:t>Bloodstain Pattern</a:t>
            </a:r>
          </a:p>
          <a:p>
            <a:r>
              <a:rPr lang="en-US" dirty="0"/>
              <a:t>Combo</a:t>
            </a:r>
          </a:p>
          <a:p>
            <a:r>
              <a:rPr lang="en-US" dirty="0"/>
              <a:t>DNA - </a:t>
            </a:r>
            <a:r>
              <a:rPr lang="en-US" i="1" dirty="0"/>
              <a:t>outsourced</a:t>
            </a:r>
          </a:p>
          <a:p>
            <a:r>
              <a:rPr lang="en-US" dirty="0"/>
              <a:t>Firearms  - </a:t>
            </a:r>
            <a:r>
              <a:rPr lang="en-US" i="1" dirty="0"/>
              <a:t>outsourced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GSR</a:t>
            </a:r>
          </a:p>
          <a:p>
            <a:r>
              <a:rPr lang="en-US" dirty="0"/>
              <a:t>Physiological Fluids</a:t>
            </a:r>
          </a:p>
          <a:p>
            <a:r>
              <a:rPr lang="en-US" dirty="0"/>
              <a:t>Sexual Assault </a:t>
            </a:r>
          </a:p>
          <a:p>
            <a:r>
              <a:rPr lang="en-US" dirty="0"/>
              <a:t>Scene Reconstruction</a:t>
            </a:r>
          </a:p>
          <a:p>
            <a:r>
              <a:rPr lang="en-US" dirty="0"/>
              <a:t>Shoe/Tire Impressions</a:t>
            </a:r>
          </a:p>
          <a:p>
            <a:r>
              <a:rPr lang="en-US" dirty="0"/>
              <a:t>Toxicology - </a:t>
            </a:r>
            <a:r>
              <a:rPr lang="en-US" i="1" dirty="0"/>
              <a:t>outsourced</a:t>
            </a:r>
          </a:p>
          <a:p>
            <a:r>
              <a:rPr lang="en-US" dirty="0"/>
              <a:t>Trace Evidence</a:t>
            </a:r>
          </a:p>
          <a:p>
            <a:endParaRPr lang="en-US" dirty="0"/>
          </a:p>
          <a:p>
            <a:r>
              <a:rPr lang="en-US" dirty="0"/>
              <a:t>Courier Services - </a:t>
            </a:r>
            <a:r>
              <a:rPr lang="en-US" i="1" dirty="0"/>
              <a:t>outsourced</a:t>
            </a:r>
          </a:p>
        </p:txBody>
      </p:sp>
    </p:spTree>
    <p:extLst>
      <p:ext uri="{BB962C8B-B14F-4D97-AF65-F5344CB8AC3E}">
        <p14:creationId xmlns:p14="http://schemas.microsoft.com/office/powerpoint/2010/main" val="240039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>
            <a:normAutofit/>
          </a:bodyPr>
          <a:lstStyle/>
          <a:p>
            <a:r>
              <a:rPr lang="en-US" sz="3200" dirty="0"/>
              <a:t>Frances </a:t>
            </a:r>
            <a:r>
              <a:rPr lang="en-US" sz="3200" dirty="0" err="1"/>
              <a:t>Glessner</a:t>
            </a:r>
            <a:r>
              <a:rPr lang="en-US" sz="3200" dirty="0"/>
              <a:t> Lee 1878-1962</a:t>
            </a:r>
            <a:br>
              <a:rPr lang="en-US" sz="3200" dirty="0"/>
            </a:br>
            <a:r>
              <a:rPr lang="en-US" sz="3200" dirty="0"/>
              <a:t>Godmother of Forensic Science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61858"/>
            <a:ext cx="3962400" cy="50340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9" y="1905000"/>
            <a:ext cx="4027541" cy="38394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10406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Clients:</a:t>
            </a:r>
            <a:br>
              <a:rPr lang="en-US" dirty="0"/>
            </a:br>
            <a:r>
              <a:rPr lang="en-US" dirty="0"/>
              <a:t>Categories and States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Categories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Defense Attorneys and Public Defenders</a:t>
            </a:r>
          </a:p>
          <a:p>
            <a:r>
              <a:rPr lang="en-US" sz="2000" dirty="0"/>
              <a:t>Prosecutors</a:t>
            </a:r>
          </a:p>
          <a:p>
            <a:r>
              <a:rPr lang="en-US" sz="2000" dirty="0"/>
              <a:t>Civil Attorneys</a:t>
            </a:r>
          </a:p>
          <a:p>
            <a:r>
              <a:rPr lang="en-US" sz="2000" dirty="0"/>
              <a:t>Private Investigators</a:t>
            </a:r>
          </a:p>
          <a:p>
            <a:r>
              <a:rPr lang="en-US" sz="2000" dirty="0"/>
              <a:t>Insurance Companies</a:t>
            </a:r>
          </a:p>
          <a:p>
            <a:r>
              <a:rPr lang="en-US" sz="2000" dirty="0"/>
              <a:t>Private individuals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550487" y="1905000"/>
            <a:ext cx="3298113" cy="576262"/>
          </a:xfrm>
        </p:spPr>
        <p:txBody>
          <a:bodyPr/>
          <a:lstStyle/>
          <a:p>
            <a:r>
              <a:rPr lang="en-US" dirty="0"/>
              <a:t>States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550487" y="2514600"/>
            <a:ext cx="3298113" cy="3741738"/>
          </a:xfrm>
        </p:spPr>
        <p:txBody>
          <a:bodyPr>
            <a:normAutofit/>
          </a:bodyPr>
          <a:lstStyle/>
          <a:p>
            <a:r>
              <a:rPr lang="en-US" sz="2000" dirty="0"/>
              <a:t>California</a:t>
            </a:r>
          </a:p>
          <a:p>
            <a:r>
              <a:rPr lang="en-US" sz="2000" dirty="0"/>
              <a:t>Oregon</a:t>
            </a:r>
          </a:p>
          <a:p>
            <a:r>
              <a:rPr lang="en-US" sz="2000" dirty="0"/>
              <a:t>Washington</a:t>
            </a:r>
          </a:p>
          <a:p>
            <a:r>
              <a:rPr lang="en-US" sz="2000" dirty="0"/>
              <a:t>Arizona</a:t>
            </a:r>
          </a:p>
          <a:p>
            <a:r>
              <a:rPr lang="en-US" sz="2000" dirty="0"/>
              <a:t>Missouri</a:t>
            </a:r>
          </a:p>
          <a:p>
            <a:r>
              <a:rPr lang="en-US" sz="2000" dirty="0"/>
              <a:t>Minnesota</a:t>
            </a:r>
          </a:p>
        </p:txBody>
      </p:sp>
    </p:spTree>
    <p:extLst>
      <p:ext uri="{BB962C8B-B14F-4D97-AF65-F5344CB8AC3E}">
        <p14:creationId xmlns:p14="http://schemas.microsoft.com/office/powerpoint/2010/main" val="35017115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055380" cy="914400"/>
          </a:xfrm>
        </p:spPr>
        <p:txBody>
          <a:bodyPr/>
          <a:lstStyle/>
          <a:p>
            <a:r>
              <a:rPr lang="en-US" dirty="0"/>
              <a:t>Annual Caseload</a:t>
            </a:r>
            <a:br>
              <a:rPr lang="en-US" dirty="0"/>
            </a:br>
            <a:r>
              <a:rPr lang="en-US" dirty="0"/>
              <a:t>  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2210725" cy="576262"/>
          </a:xfrm>
        </p:spPr>
        <p:txBody>
          <a:bodyPr>
            <a:normAutofit/>
          </a:bodyPr>
          <a:lstStyle/>
          <a:p>
            <a:r>
              <a:rPr lang="en-US" dirty="0"/>
              <a:t>Year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15"/>
          </p:nvPr>
        </p:nvSpPr>
        <p:spPr>
          <a:xfrm>
            <a:off x="489475" y="2362200"/>
            <a:ext cx="2196084" cy="3894138"/>
          </a:xfrm>
        </p:spPr>
        <p:txBody>
          <a:bodyPr>
            <a:normAutofit/>
          </a:bodyPr>
          <a:lstStyle/>
          <a:p>
            <a:r>
              <a:rPr lang="en-US" sz="2000" dirty="0"/>
              <a:t>1983		</a:t>
            </a:r>
          </a:p>
          <a:p>
            <a:r>
              <a:rPr lang="en-US" sz="2000" dirty="0"/>
              <a:t>1984	</a:t>
            </a:r>
          </a:p>
          <a:p>
            <a:r>
              <a:rPr lang="en-US" sz="2000" dirty="0"/>
              <a:t>1985</a:t>
            </a:r>
          </a:p>
          <a:p>
            <a:r>
              <a:rPr lang="en-US" sz="2000" dirty="0"/>
              <a:t>1986-1990	</a:t>
            </a:r>
          </a:p>
          <a:p>
            <a:r>
              <a:rPr lang="en-US" sz="2000" dirty="0"/>
              <a:t>1991-1994</a:t>
            </a:r>
          </a:p>
          <a:p>
            <a:r>
              <a:rPr lang="en-US" sz="2000" dirty="0"/>
              <a:t>1995	</a:t>
            </a:r>
          </a:p>
          <a:p>
            <a:r>
              <a:rPr lang="en-US" sz="2000" dirty="0"/>
              <a:t>1996	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2808542" y="1600200"/>
            <a:ext cx="2373058" cy="576262"/>
          </a:xfrm>
        </p:spPr>
        <p:txBody>
          <a:bodyPr/>
          <a:lstStyle/>
          <a:p>
            <a:r>
              <a:rPr lang="en-US" dirty="0"/>
              <a:t># Cases	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16"/>
          </p:nvPr>
        </p:nvSpPr>
        <p:spPr>
          <a:xfrm>
            <a:off x="2895600" y="2362200"/>
            <a:ext cx="2210671" cy="3886200"/>
          </a:xfrm>
        </p:spPr>
        <p:txBody>
          <a:bodyPr/>
          <a:lstStyle/>
          <a:p>
            <a:r>
              <a:rPr lang="en-US" sz="2000" dirty="0"/>
              <a:t>  47</a:t>
            </a:r>
          </a:p>
          <a:p>
            <a:r>
              <a:rPr lang="en-US" sz="2000" dirty="0"/>
              <a:t>103</a:t>
            </a:r>
          </a:p>
          <a:p>
            <a:r>
              <a:rPr lang="en-US" sz="2000" dirty="0"/>
              <a:t>138</a:t>
            </a:r>
          </a:p>
          <a:p>
            <a:r>
              <a:rPr lang="en-US" sz="2000" dirty="0"/>
              <a:t>300+</a:t>
            </a:r>
          </a:p>
          <a:p>
            <a:r>
              <a:rPr lang="en-US" sz="2000" dirty="0"/>
              <a:t>327</a:t>
            </a:r>
          </a:p>
          <a:p>
            <a:r>
              <a:rPr lang="en-US" sz="2000" dirty="0"/>
              <a:t>186</a:t>
            </a:r>
          </a:p>
          <a:p>
            <a:r>
              <a:rPr lang="en-US" sz="2000" dirty="0"/>
              <a:t>  58</a:t>
            </a:r>
            <a:r>
              <a:rPr lang="en-US" dirty="0"/>
              <a:t>	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44917" y="1600200"/>
            <a:ext cx="2199658" cy="576262"/>
          </a:xfrm>
        </p:spPr>
        <p:txBody>
          <a:bodyPr/>
          <a:lstStyle/>
          <a:p>
            <a:r>
              <a:rPr lang="en-US" dirty="0"/>
              <a:t>Analyst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half" idx="17"/>
          </p:nvPr>
        </p:nvSpPr>
        <p:spPr>
          <a:xfrm>
            <a:off x="5344916" y="2362200"/>
            <a:ext cx="2656084" cy="3894138"/>
          </a:xfrm>
        </p:spPr>
        <p:txBody>
          <a:bodyPr>
            <a:normAutofit/>
          </a:bodyPr>
          <a:lstStyle/>
          <a:p>
            <a:r>
              <a:rPr lang="en-US" sz="2000" dirty="0"/>
              <a:t>CLH</a:t>
            </a:r>
          </a:p>
          <a:p>
            <a:r>
              <a:rPr lang="en-US" sz="2000" dirty="0"/>
              <a:t>CL</a:t>
            </a:r>
          </a:p>
          <a:p>
            <a:r>
              <a:rPr lang="en-US" sz="2000" dirty="0"/>
              <a:t>CLH/SAS</a:t>
            </a:r>
          </a:p>
          <a:p>
            <a:r>
              <a:rPr lang="en-US" sz="2000" dirty="0"/>
              <a:t>CLH/SAS</a:t>
            </a:r>
          </a:p>
          <a:p>
            <a:r>
              <a:rPr lang="en-US" sz="2000" dirty="0"/>
              <a:t>CLH/SAS/DMG</a:t>
            </a:r>
          </a:p>
          <a:p>
            <a:r>
              <a:rPr lang="en-US" sz="2000" dirty="0"/>
              <a:t>CLH/DMG</a:t>
            </a:r>
          </a:p>
          <a:p>
            <a:r>
              <a:rPr lang="en-US" sz="2000" dirty="0"/>
              <a:t>CLH/DMG</a:t>
            </a:r>
          </a:p>
        </p:txBody>
      </p:sp>
    </p:spTree>
    <p:extLst>
      <p:ext uri="{BB962C8B-B14F-4D97-AF65-F5344CB8AC3E}">
        <p14:creationId xmlns:p14="http://schemas.microsoft.com/office/powerpoint/2010/main" val="455048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Case Category Percentages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BA, </a:t>
            </a:r>
            <a:r>
              <a:rPr lang="en-US" dirty="0" err="1"/>
              <a:t>Tox</a:t>
            </a:r>
            <a:r>
              <a:rPr lang="en-US" dirty="0"/>
              <a:t>, BA/</a:t>
            </a:r>
            <a:r>
              <a:rPr lang="en-US" dirty="0" err="1"/>
              <a:t>Tox</a:t>
            </a:r>
            <a:r>
              <a:rPr lang="en-US" dirty="0"/>
              <a:t> Typing</a:t>
            </a:r>
          </a:p>
          <a:p>
            <a:r>
              <a:rPr lang="en-US" dirty="0"/>
              <a:t>Physiological Fluids</a:t>
            </a:r>
          </a:p>
          <a:p>
            <a:r>
              <a:rPr lang="en-US" dirty="0"/>
              <a:t>GSR</a:t>
            </a:r>
          </a:p>
          <a:p>
            <a:r>
              <a:rPr lang="en-US" dirty="0"/>
              <a:t>Trace Evidence</a:t>
            </a:r>
          </a:p>
          <a:p>
            <a:r>
              <a:rPr lang="en-US" dirty="0"/>
              <a:t>Sexual Assault</a:t>
            </a:r>
          </a:p>
          <a:p>
            <a:r>
              <a:rPr lang="en-US" dirty="0"/>
              <a:t>Bloodstain Patterns, Scene Reconstruction, Combo, Shoe/Tire</a:t>
            </a:r>
          </a:p>
          <a:p>
            <a:r>
              <a:rPr lang="en-US" dirty="0"/>
              <a:t>Arson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35 %</a:t>
            </a:r>
          </a:p>
          <a:p>
            <a:r>
              <a:rPr lang="en-US" dirty="0"/>
              <a:t>15 %</a:t>
            </a:r>
          </a:p>
          <a:p>
            <a:r>
              <a:rPr lang="en-US" dirty="0"/>
              <a:t>13%</a:t>
            </a:r>
          </a:p>
          <a:p>
            <a:r>
              <a:rPr lang="en-US" dirty="0"/>
              <a:t>13%</a:t>
            </a:r>
          </a:p>
          <a:p>
            <a:r>
              <a:rPr lang="en-US" dirty="0"/>
              <a:t>12 %</a:t>
            </a:r>
          </a:p>
          <a:p>
            <a:r>
              <a:rPr lang="en-US" dirty="0"/>
              <a:t>  7 %</a:t>
            </a:r>
          </a:p>
          <a:p>
            <a:endParaRPr lang="en-US" dirty="0"/>
          </a:p>
          <a:p>
            <a:r>
              <a:rPr lang="en-US" dirty="0"/>
              <a:t>  5%</a:t>
            </a:r>
          </a:p>
        </p:txBody>
      </p:sp>
    </p:spTree>
    <p:extLst>
      <p:ext uri="{BB962C8B-B14F-4D97-AF65-F5344CB8AC3E}">
        <p14:creationId xmlns:p14="http://schemas.microsoft.com/office/powerpoint/2010/main" val="2689649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Cal Lab - Version 2.0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9945" y="1600200"/>
            <a:ext cx="6711242" cy="4419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36561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Cal Lab - Version 2.0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1752599"/>
            <a:ext cx="6293371" cy="43341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809227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Cal Lab - Version 2.0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4668" y="1676400"/>
            <a:ext cx="6254664" cy="43433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663777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7" y="629266"/>
            <a:ext cx="3596612" cy="1641987"/>
          </a:xfrm>
        </p:spPr>
        <p:txBody>
          <a:bodyPr>
            <a:normAutofit/>
          </a:bodyPr>
          <a:lstStyle/>
          <a:p>
            <a:r>
              <a:rPr lang="en-US" sz="4800" dirty="0"/>
              <a:t>Local Publicity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r="2546"/>
          <a:stretch/>
        </p:blipFill>
        <p:spPr>
          <a:xfrm>
            <a:off x="4419600" y="838200"/>
            <a:ext cx="4087417" cy="56387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853855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3401490" cy="3509682"/>
          </a:xfrm>
        </p:spPr>
        <p:txBody>
          <a:bodyPr/>
          <a:lstStyle/>
          <a:p>
            <a:r>
              <a:rPr lang="en-US" dirty="0"/>
              <a:t>The Occasional Interloper!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7200" y="1219200"/>
            <a:ext cx="3567438" cy="5105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96084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3124200" cy="1020762"/>
          </a:xfrm>
        </p:spPr>
        <p:txBody>
          <a:bodyPr>
            <a:noAutofit/>
          </a:bodyPr>
          <a:lstStyle/>
          <a:p>
            <a:r>
              <a:rPr lang="en-US" sz="4000" dirty="0"/>
              <a:t>New Employee </a:t>
            </a:r>
            <a:br>
              <a:rPr lang="en-US" sz="4000" dirty="0"/>
            </a:br>
            <a:r>
              <a:rPr lang="en-US" sz="4000" dirty="0"/>
              <a:t>Recognize Him?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7200" y="990600"/>
            <a:ext cx="3341703" cy="52105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8917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6" y="1450259"/>
            <a:ext cx="2815200" cy="1442153"/>
          </a:xfrm>
        </p:spPr>
        <p:txBody>
          <a:bodyPr>
            <a:normAutofit/>
          </a:bodyPr>
          <a:lstStyle/>
          <a:p>
            <a:r>
              <a:rPr lang="en-US" sz="4000" dirty="0"/>
              <a:t>Cal Lab Team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r="19642" b="1"/>
          <a:stretch/>
        </p:blipFill>
        <p:spPr>
          <a:xfrm>
            <a:off x="3429000" y="1676400"/>
            <a:ext cx="4545736" cy="4267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27588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6218903" cy="11995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400" dirty="0"/>
              <a:t>Mary Louisa Willard, “Lady Sherlock”</a:t>
            </a:r>
            <a:br>
              <a:rPr lang="en-US" sz="2400" dirty="0"/>
            </a:br>
            <a:r>
              <a:rPr lang="en-US" sz="2400" dirty="0"/>
              <a:t>1898-1993</a:t>
            </a:r>
            <a:br>
              <a:rPr lang="en-US" sz="2400" dirty="0"/>
            </a:br>
            <a:r>
              <a:rPr lang="en-US" sz="2400" dirty="0"/>
              <a:t>An early GENERALIST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" t="664" r="20767" b="1061"/>
          <a:stretch/>
        </p:blipFill>
        <p:spPr>
          <a:xfrm>
            <a:off x="3421921" y="1828800"/>
            <a:ext cx="5486400" cy="43434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235680" y="1904998"/>
            <a:ext cx="2964720" cy="4343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600" dirty="0">
                <a:latin typeface="+mj-lt"/>
                <a:ea typeface="+mj-ea"/>
                <a:cs typeface="+mj-cs"/>
              </a:rPr>
              <a:t>Chemistry degree: Penn State in early 1920’s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600" dirty="0">
                <a:latin typeface="+mj-lt"/>
                <a:ea typeface="+mj-ea"/>
                <a:cs typeface="+mj-cs"/>
              </a:rPr>
              <a:t>PhD from Cornell: 1927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600" dirty="0">
                <a:latin typeface="+mj-lt"/>
                <a:ea typeface="+mj-ea"/>
                <a:cs typeface="+mj-cs"/>
              </a:rPr>
              <a:t>Professor at Cornell: 1938-1964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600" dirty="0">
                <a:latin typeface="+mj-lt"/>
                <a:ea typeface="+mj-ea"/>
                <a:cs typeface="+mj-cs"/>
              </a:rPr>
              <a:t>Wrote over 40 articles on Chemistry and Criminology plus a handbook for the </a:t>
            </a:r>
            <a:r>
              <a:rPr lang="en-US" sz="1600" dirty="0" err="1">
                <a:latin typeface="+mj-lt"/>
                <a:ea typeface="+mj-ea"/>
                <a:cs typeface="+mj-cs"/>
              </a:rPr>
              <a:t>Chamot</a:t>
            </a:r>
            <a:r>
              <a:rPr lang="en-US" sz="1600" dirty="0">
                <a:latin typeface="+mj-lt"/>
                <a:ea typeface="+mj-ea"/>
                <a:cs typeface="+mj-cs"/>
              </a:rPr>
              <a:t> &amp; Mason Chemical Microscopy Handbooks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1500" dirty="0"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15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543213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Courtroom Exhibit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2690" y="1600200"/>
            <a:ext cx="5867400" cy="45447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384988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Serology Section – Version 3.0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449" y="1752600"/>
            <a:ext cx="6958149" cy="46526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065605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Microscopy Section – Version 3.0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690" y="1676400"/>
            <a:ext cx="6990619" cy="45607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351322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Cal Lab</a:t>
            </a:r>
            <a:br>
              <a:rPr lang="en-US" sz="4000" dirty="0"/>
            </a:br>
            <a:r>
              <a:rPr lang="en-US" sz="4000" dirty="0"/>
              <a:t>Version 3.0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2213" y="1152983"/>
            <a:ext cx="3337877" cy="50301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716526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646" y="804672"/>
            <a:ext cx="2641019" cy="52486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/>
            <a:r>
              <a:rPr lang="en-US" sz="28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Building Collaborative Trust/</a:t>
            </a:r>
            <a:br>
              <a:rPr lang="en-US" sz="28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8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Relationships</a:t>
            </a:r>
            <a:r>
              <a:rPr lang="en-US" sz="20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31895" y="804671"/>
            <a:ext cx="4799948" cy="52486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/>
            <a:r>
              <a:rPr lang="en-US" dirty="0"/>
              <a:t>Obtain comparable/identical training</a:t>
            </a:r>
          </a:p>
          <a:p>
            <a:pPr defTabSz="457200"/>
            <a:r>
              <a:rPr lang="en-US" dirty="0"/>
              <a:t>Demonstrate competency</a:t>
            </a:r>
          </a:p>
          <a:p>
            <a:pPr defTabSz="457200"/>
            <a:r>
              <a:rPr lang="en-US" dirty="0"/>
              <a:t>Participation and leadership in Forensic Science professional organizations</a:t>
            </a:r>
          </a:p>
          <a:p>
            <a:pPr defTabSz="457200"/>
            <a:r>
              <a:rPr lang="en-US" dirty="0"/>
              <a:t>Casework: Discussions about case approach, methodology, conclusions, thought processes</a:t>
            </a:r>
          </a:p>
        </p:txBody>
      </p:sp>
    </p:spTree>
    <p:extLst>
      <p:ext uri="{BB962C8B-B14F-4D97-AF65-F5344CB8AC3E}">
        <p14:creationId xmlns:p14="http://schemas.microsoft.com/office/powerpoint/2010/main" val="38598572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Professional Involvement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CAC, MAFS, AAFS, ABC, CACLD</a:t>
            </a:r>
          </a:p>
          <a:p>
            <a:r>
              <a:rPr lang="en-US" dirty="0"/>
              <a:t>Committee Member:  Genetic Marker Typing, Endowment, Management Practices</a:t>
            </a:r>
          </a:p>
          <a:p>
            <a:r>
              <a:rPr lang="en-US" dirty="0"/>
              <a:t>Committee Chair: Serology Study Group, Training and Resources, Endowment, ad hoc DNA on PCR Standards, Historical</a:t>
            </a:r>
          </a:p>
          <a:p>
            <a:r>
              <a:rPr lang="en-US" dirty="0"/>
              <a:t>CAC Membership Secretary, two terms</a:t>
            </a:r>
          </a:p>
          <a:p>
            <a:r>
              <a:rPr lang="en-US" dirty="0"/>
              <a:t>CAC President Elect, President, Past President</a:t>
            </a:r>
          </a:p>
          <a:p>
            <a:r>
              <a:rPr lang="en-US" dirty="0"/>
              <a:t>AAFS Representative to the ABC Exec Board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8289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19200"/>
            <a:ext cx="6273800" cy="495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8145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u="sng" dirty="0">
                <a:solidFill>
                  <a:srgbClr val="FF0000"/>
                </a:solidFill>
              </a:rPr>
              <a:t>P</a:t>
            </a:r>
            <a:r>
              <a:rPr lang="en-US" sz="4000" dirty="0"/>
              <a:t>ossible </a:t>
            </a:r>
            <a:r>
              <a:rPr lang="en-US" sz="4000" u="sng" dirty="0">
                <a:solidFill>
                  <a:srgbClr val="FF0000"/>
                </a:solidFill>
              </a:rPr>
              <a:t>N</a:t>
            </a:r>
            <a:r>
              <a:rPr lang="en-US" sz="4000" dirty="0"/>
              <a:t>ew </a:t>
            </a:r>
            <a:r>
              <a:rPr lang="en-US" sz="4000" u="sng" dirty="0">
                <a:solidFill>
                  <a:srgbClr val="FF0000"/>
                </a:solidFill>
              </a:rPr>
              <a:t>C</a:t>
            </a:r>
            <a:r>
              <a:rPr lang="en-US" sz="4000" dirty="0"/>
              <a:t>ase </a:t>
            </a:r>
            <a:br>
              <a:rPr lang="en-US" sz="4000" dirty="0"/>
            </a:br>
            <a:r>
              <a:rPr lang="en-US" sz="4000" dirty="0"/>
              <a:t>Conference Call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80832" y="2053633"/>
            <a:ext cx="6604462" cy="41937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352160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 Lab Client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7325700" cy="4195481"/>
          </a:xfrm>
        </p:spPr>
        <p:txBody>
          <a:bodyPr>
            <a:normAutofit/>
          </a:bodyPr>
          <a:lstStyle/>
          <a:p>
            <a:r>
              <a:rPr lang="en-US" sz="2800" dirty="0"/>
              <a:t>Cal Lab Attorney seminar on evidence</a:t>
            </a:r>
          </a:p>
          <a:p>
            <a:r>
              <a:rPr lang="en-US" sz="2800" dirty="0"/>
              <a:t>In-service training for Public Defenders</a:t>
            </a:r>
          </a:p>
          <a:p>
            <a:r>
              <a:rPr lang="en-US" sz="2800" dirty="0"/>
              <a:t>In-service training for investigators</a:t>
            </a:r>
          </a:p>
          <a:p>
            <a:r>
              <a:rPr lang="en-US" sz="2800" dirty="0"/>
              <a:t>The first arson/fire debris dog and handler training in California</a:t>
            </a:r>
          </a:p>
        </p:txBody>
      </p:sp>
    </p:spTree>
    <p:extLst>
      <p:ext uri="{BB962C8B-B14F-4D97-AF65-F5344CB8AC3E}">
        <p14:creationId xmlns:p14="http://schemas.microsoft.com/office/powerpoint/2010/main" val="39979440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Approach</a:t>
            </a:r>
            <a:br>
              <a:rPr lang="en-US" dirty="0"/>
            </a:br>
            <a:r>
              <a:rPr lang="en-US" dirty="0"/>
              <a:t>Client Consultation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Ask the right questions</a:t>
            </a:r>
          </a:p>
          <a:p>
            <a:r>
              <a:rPr lang="en-US" dirty="0"/>
              <a:t>What is the significance of the evidence in relation to the case?</a:t>
            </a:r>
          </a:p>
          <a:p>
            <a:r>
              <a:rPr lang="en-US" dirty="0"/>
              <a:t>What kind of evidence do you expect?</a:t>
            </a:r>
          </a:p>
          <a:p>
            <a:r>
              <a:rPr lang="en-US" dirty="0"/>
              <a:t>What does it mean? Strengths? Weaknesses?</a:t>
            </a:r>
          </a:p>
          <a:p>
            <a:r>
              <a:rPr lang="en-US" dirty="0"/>
              <a:t>Is it unique?</a:t>
            </a:r>
          </a:p>
          <a:p>
            <a:r>
              <a:rPr lang="en-US" dirty="0"/>
              <a:t>What type of association?</a:t>
            </a:r>
          </a:p>
          <a:p>
            <a:r>
              <a:rPr lang="en-US" dirty="0"/>
              <a:t>Repeat analysis when requested or required</a:t>
            </a:r>
          </a:p>
        </p:txBody>
      </p:sp>
    </p:spTree>
    <p:extLst>
      <p:ext uri="{BB962C8B-B14F-4D97-AF65-F5344CB8AC3E}">
        <p14:creationId xmlns:p14="http://schemas.microsoft.com/office/powerpoint/2010/main" val="3832451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7" y="629266"/>
            <a:ext cx="3596612" cy="16419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3300" dirty="0"/>
              <a:t>Mary E. Cowan 1907-1998</a:t>
            </a:r>
            <a:br>
              <a:rPr lang="en-US" sz="3300" dirty="0"/>
            </a:br>
            <a:endParaRPr lang="en-US" sz="33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6" t="2703" r="21942" b="1352"/>
          <a:stretch/>
        </p:blipFill>
        <p:spPr>
          <a:xfrm>
            <a:off x="4316586" y="838200"/>
            <a:ext cx="4314824" cy="54101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Rectangle 8"/>
          <p:cNvSpPr/>
          <p:nvPr/>
        </p:nvSpPr>
        <p:spPr>
          <a:xfrm>
            <a:off x="485775" y="2438401"/>
            <a:ext cx="3597942" cy="3809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600" dirty="0">
                <a:latin typeface="+mj-lt"/>
                <a:ea typeface="+mj-ea"/>
                <a:cs typeface="+mj-cs"/>
              </a:rPr>
              <a:t>Cuyahoga County Coroner’s Office, Trace Evidence Section Supervisor, 1939-1995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600" dirty="0">
                <a:latin typeface="+mj-lt"/>
                <a:ea typeface="+mj-ea"/>
                <a:cs typeface="+mj-cs"/>
              </a:rPr>
              <a:t>AAFS Established the Mary E. Cowan Outstanding Service Award in the Criminalistics Section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600" dirty="0">
                <a:latin typeface="+mj-lt"/>
                <a:ea typeface="+mj-ea"/>
                <a:cs typeface="+mj-cs"/>
              </a:rPr>
              <a:t>B.S. Denison University, 1929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600" dirty="0">
                <a:latin typeface="+mj-lt"/>
                <a:ea typeface="+mj-ea"/>
                <a:cs typeface="+mj-cs"/>
              </a:rPr>
              <a:t>Medical Technology degree at Mt. Sinai Hospital, 1936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600" dirty="0">
                <a:latin typeface="+mj-lt"/>
                <a:ea typeface="+mj-ea"/>
                <a:cs typeface="+mj-cs"/>
              </a:rPr>
              <a:t>Postgraduate courses in biochemistry, immunology and physical chemistry at Western Reserve University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15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06859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Famous Cases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Marvin Pancoast, murder of Vicky Morgan, mistress to Alfred Bloomingdale</a:t>
            </a:r>
          </a:p>
          <a:p>
            <a:r>
              <a:rPr lang="en-US" sz="2400" dirty="0"/>
              <a:t>Christian Brando, murder of Dag </a:t>
            </a:r>
            <a:r>
              <a:rPr lang="en-US" sz="2400" dirty="0" err="1"/>
              <a:t>Droilet</a:t>
            </a:r>
            <a:r>
              <a:rPr lang="en-US" sz="2400" dirty="0"/>
              <a:t>, boyfriend to his sister Cheyenne Brando</a:t>
            </a:r>
          </a:p>
          <a:p>
            <a:r>
              <a:rPr lang="en-US" sz="2400" dirty="0"/>
              <a:t>Randy Kraft, serial killer of young men</a:t>
            </a:r>
          </a:p>
          <a:p>
            <a:r>
              <a:rPr lang="en-US" sz="2400" dirty="0"/>
              <a:t>Bill </a:t>
            </a:r>
            <a:r>
              <a:rPr lang="en-US" sz="2400" dirty="0" err="1"/>
              <a:t>Suff</a:t>
            </a:r>
            <a:r>
              <a:rPr lang="en-US" sz="2400" dirty="0"/>
              <a:t>, serial killer of prostitutes</a:t>
            </a:r>
          </a:p>
          <a:p>
            <a:r>
              <a:rPr lang="en-US" sz="2400" dirty="0"/>
              <a:t>Neutral Lab site for experts in OJ Simpson</a:t>
            </a:r>
          </a:p>
        </p:txBody>
      </p:sp>
    </p:spTree>
    <p:extLst>
      <p:ext uri="{BB962C8B-B14F-4D97-AF65-F5344CB8AC3E}">
        <p14:creationId xmlns:p14="http://schemas.microsoft.com/office/powerpoint/2010/main" val="12253457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Cal Lab As A Neutral </a:t>
            </a:r>
            <a:br>
              <a:rPr lang="en-US" sz="4000" dirty="0"/>
            </a:br>
            <a:r>
              <a:rPr lang="en-US" sz="4000" dirty="0"/>
              <a:t>Independent Laboratory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For Defense Experts Evidence Exams </a:t>
            </a:r>
            <a:br>
              <a:rPr lang="en-US" sz="3200" dirty="0"/>
            </a:br>
            <a:r>
              <a:rPr lang="en-US" sz="3200" dirty="0"/>
              <a:t>OJ Simpson Case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048000" y="3048000"/>
            <a:ext cx="5407429" cy="34373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558075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304800"/>
            <a:ext cx="7055380" cy="1400530"/>
          </a:xfrm>
        </p:spPr>
        <p:txBody>
          <a:bodyPr/>
          <a:lstStyle/>
          <a:p>
            <a:r>
              <a:rPr lang="en-US" dirty="0"/>
              <a:t>As you listen…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7924800" cy="5029200"/>
          </a:xfrm>
        </p:spPr>
        <p:txBody>
          <a:bodyPr>
            <a:normAutofit/>
          </a:bodyPr>
          <a:lstStyle/>
          <a:p>
            <a:r>
              <a:rPr lang="en-US" sz="3000" dirty="0"/>
              <a:t>Think about accreditation guidelines</a:t>
            </a:r>
          </a:p>
          <a:p>
            <a:pPr lvl="1"/>
            <a:r>
              <a:rPr lang="en-US" sz="2200" dirty="0"/>
              <a:t>Requirements for laboratory physical space</a:t>
            </a:r>
          </a:p>
          <a:p>
            <a:pPr lvl="2"/>
            <a:r>
              <a:rPr lang="en-US" sz="1700" dirty="0"/>
              <a:t>“</a:t>
            </a:r>
            <a:r>
              <a:rPr lang="en-US" sz="1700" b="1" dirty="0"/>
              <a:t>Environment</a:t>
            </a:r>
            <a:r>
              <a:rPr lang="en-US" sz="1700" dirty="0"/>
              <a:t>-  Laboratory managers are obligated to provide a safe and functional work environment with adequate space to support all the work activities of the employee.”</a:t>
            </a:r>
          </a:p>
          <a:p>
            <a:pPr lvl="1"/>
            <a:r>
              <a:rPr lang="en-US" sz="2200" dirty="0"/>
              <a:t>Avoidance of cross contamination (on a loading dock)</a:t>
            </a:r>
          </a:p>
          <a:p>
            <a:pPr lvl="2"/>
            <a:r>
              <a:rPr lang="en-US" sz="1800" dirty="0"/>
              <a:t>“</a:t>
            </a:r>
            <a:r>
              <a:rPr lang="en-US" sz="1800" b="1" dirty="0"/>
              <a:t>Facilities</a:t>
            </a:r>
            <a:r>
              <a:rPr lang="en-US" sz="1800" dirty="0"/>
              <a:t> must be adequate so that evidence under the laboratory’s control is protected from contamination, tampering or theft.”</a:t>
            </a:r>
          </a:p>
          <a:p>
            <a:pPr marL="457207" lvl="1" indent="0">
              <a:buNone/>
            </a:pPr>
            <a:endParaRPr lang="en-US" sz="2400" dirty="0"/>
          </a:p>
          <a:p>
            <a:pPr marL="457207" lvl="1" indent="0">
              <a:buNone/>
            </a:pPr>
            <a:r>
              <a:rPr lang="en-US" sz="2200" dirty="0"/>
              <a:t>Would you work under the conditions we were given?</a:t>
            </a:r>
          </a:p>
        </p:txBody>
      </p:sp>
    </p:spTree>
    <p:extLst>
      <p:ext uri="{BB962C8B-B14F-4D97-AF65-F5344CB8AC3E}">
        <p14:creationId xmlns:p14="http://schemas.microsoft.com/office/powerpoint/2010/main" val="12777961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 Lab - </a:t>
            </a:r>
            <a:r>
              <a:rPr lang="en-US" sz="4000" dirty="0"/>
              <a:t>Version</a:t>
            </a:r>
            <a:r>
              <a:rPr lang="en-US" dirty="0"/>
              <a:t> 4.0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1735894"/>
            <a:ext cx="4646673" cy="2566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675562" y="3733800"/>
            <a:ext cx="4011238" cy="2743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139580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Cal Lab - Version 4.0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7200" y="1371600"/>
            <a:ext cx="3429000" cy="51862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851955" y="2209800"/>
            <a:ext cx="2714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Getting PCR Technology Online</a:t>
            </a:r>
          </a:p>
        </p:txBody>
      </p:sp>
    </p:spTree>
    <p:extLst>
      <p:ext uri="{BB962C8B-B14F-4D97-AF65-F5344CB8AC3E}">
        <p14:creationId xmlns:p14="http://schemas.microsoft.com/office/powerpoint/2010/main" val="31049226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61670"/>
            <a:ext cx="7440090" cy="1400530"/>
          </a:xfrm>
        </p:spPr>
        <p:txBody>
          <a:bodyPr/>
          <a:lstStyle/>
          <a:p>
            <a:r>
              <a:rPr lang="en-US" sz="3600" dirty="0"/>
              <a:t>Closure of California Laboratory of Forensic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510119"/>
            <a:ext cx="8153400" cy="3433481"/>
          </a:xfrm>
        </p:spPr>
        <p:txBody>
          <a:bodyPr>
            <a:normAutofit/>
          </a:bodyPr>
          <a:lstStyle/>
          <a:p>
            <a:r>
              <a:rPr lang="en-US" dirty="0"/>
              <a:t>How to close down an existing consulting/testing laboratory?</a:t>
            </a:r>
          </a:p>
          <a:p>
            <a:r>
              <a:rPr lang="en-US" dirty="0"/>
              <a:t>What to do with 13 years of case files?</a:t>
            </a:r>
          </a:p>
          <a:p>
            <a:r>
              <a:rPr lang="en-US" dirty="0"/>
              <a:t>What to do with evidence permanently assigned?</a:t>
            </a:r>
          </a:p>
          <a:p>
            <a:r>
              <a:rPr lang="en-US" dirty="0"/>
              <a:t>What to do with all equipment and supplies? </a:t>
            </a:r>
          </a:p>
          <a:p>
            <a:r>
              <a:rPr lang="en-US" dirty="0"/>
              <a:t>How to wind down caseload?</a:t>
            </a:r>
          </a:p>
        </p:txBody>
      </p:sp>
    </p:spTree>
    <p:extLst>
      <p:ext uri="{BB962C8B-B14F-4D97-AF65-F5344CB8AC3E}">
        <p14:creationId xmlns:p14="http://schemas.microsoft.com/office/powerpoint/2010/main" val="30597668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Heart of the Matter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Our role is to </a:t>
            </a:r>
            <a:r>
              <a:rPr lang="en-US" sz="2400" b="1" u="sng" dirty="0"/>
              <a:t>Represent the Evidence</a:t>
            </a:r>
          </a:p>
          <a:p>
            <a:pPr lvl="1"/>
            <a:r>
              <a:rPr lang="en-US" sz="2200" dirty="0"/>
              <a:t>Not the police</a:t>
            </a:r>
          </a:p>
          <a:p>
            <a:pPr lvl="1"/>
            <a:r>
              <a:rPr lang="en-US" sz="2200" dirty="0"/>
              <a:t>Not the prosecutor</a:t>
            </a:r>
          </a:p>
          <a:p>
            <a:pPr lvl="1"/>
            <a:r>
              <a:rPr lang="en-US" sz="2200" dirty="0"/>
              <a:t>Not the defense attorney</a:t>
            </a:r>
          </a:p>
          <a:p>
            <a:pPr lvl="1"/>
            <a:r>
              <a:rPr lang="en-US" sz="2200" dirty="0"/>
              <a:t>Not the victim</a:t>
            </a:r>
          </a:p>
          <a:p>
            <a:pPr lvl="1"/>
            <a:r>
              <a:rPr lang="en-US" sz="2200" dirty="0"/>
              <a:t>Not the defendant</a:t>
            </a:r>
          </a:p>
        </p:txBody>
      </p:sp>
    </p:spTree>
    <p:extLst>
      <p:ext uri="{BB962C8B-B14F-4D97-AF65-F5344CB8AC3E}">
        <p14:creationId xmlns:p14="http://schemas.microsoft.com/office/powerpoint/2010/main" val="21743701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Involvement and Commitment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are not involved, you should be</a:t>
            </a:r>
          </a:p>
          <a:p>
            <a:r>
              <a:rPr lang="en-US" dirty="0"/>
              <a:t>You don’t have to be ‘on the payroll’ while contributing to your professional organizations</a:t>
            </a:r>
          </a:p>
          <a:p>
            <a:r>
              <a:rPr lang="en-US" dirty="0"/>
              <a:t>Time and expense for professional training/ advancement does not solely fall of the shoulders of your employer</a:t>
            </a:r>
          </a:p>
          <a:p>
            <a:r>
              <a:rPr lang="en-US" dirty="0"/>
              <a:t>Your Career is your commitment. In private practice, time is money…but you must also be committed to your advancement, your profession’s advancement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279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72291"/>
            <a:ext cx="2828109" cy="2828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8" y="3505200"/>
            <a:ext cx="3971287" cy="23027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909" y="3505200"/>
            <a:ext cx="4106091" cy="2346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0054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1786" y="1454964"/>
            <a:ext cx="4696438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5600"/>
              <a:t>Is Your Heart </a:t>
            </a:r>
            <a:br>
              <a:rPr lang="en-US" sz="5600"/>
            </a:br>
            <a:r>
              <a:rPr lang="en-US" sz="5600"/>
              <a:t>All In For This </a:t>
            </a:r>
            <a:br>
              <a:rPr lang="en-US" sz="5600"/>
            </a:br>
            <a:r>
              <a:rPr lang="en-US" sz="5600"/>
              <a:t>Career?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" r="711"/>
          <a:stretch/>
        </p:blipFill>
        <p:spPr>
          <a:xfrm>
            <a:off x="20" y="10"/>
            <a:ext cx="347599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99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7" y="629266"/>
            <a:ext cx="3596612" cy="164198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Courtroom Sketch</a:t>
            </a:r>
            <a:br>
              <a:rPr lang="en-US" sz="2800" dirty="0"/>
            </a:br>
            <a:r>
              <a:rPr lang="en-US" sz="2800" dirty="0"/>
              <a:t>F. Lee Bailey &amp; </a:t>
            </a:r>
            <a:br>
              <a:rPr lang="en-US" sz="2800" dirty="0"/>
            </a:br>
            <a:r>
              <a:rPr lang="en-US" sz="2800" dirty="0"/>
              <a:t>Mary Cowan 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Sam Shephard Case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"/>
          <a:stretch/>
        </p:blipFill>
        <p:spPr>
          <a:xfrm>
            <a:off x="4569886" y="556337"/>
            <a:ext cx="4087417" cy="56387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286992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318618"/>
            <a:ext cx="8153400" cy="4396382"/>
          </a:xfrm>
        </p:spPr>
        <p:txBody>
          <a:bodyPr/>
          <a:lstStyle/>
          <a:p>
            <a:pPr algn="ctr"/>
            <a:br>
              <a:rPr lang="en-US" sz="4800" dirty="0"/>
            </a:br>
            <a:br>
              <a:rPr lang="en-US" sz="4800" dirty="0"/>
            </a:br>
            <a:r>
              <a:rPr lang="en-US" sz="4000" dirty="0"/>
              <a:t>A Woman…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A Private Forensic Science Laboratory…</a:t>
            </a:r>
            <a:br>
              <a:rPr lang="en-US" sz="4000" dirty="0"/>
            </a:br>
            <a:br>
              <a:rPr lang="en-US" sz="4000" dirty="0"/>
            </a:br>
            <a:r>
              <a:rPr lang="en-US" sz="4800" dirty="0"/>
              <a:t>A Journey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295400"/>
            <a:ext cx="136805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77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52400"/>
            <a:ext cx="2551462" cy="1447800"/>
          </a:xfrm>
        </p:spPr>
        <p:txBody>
          <a:bodyPr/>
          <a:lstStyle/>
          <a:p>
            <a:r>
              <a:rPr lang="en-US" sz="2800" dirty="0"/>
              <a:t>Jan </a:t>
            </a:r>
            <a:r>
              <a:rPr lang="en-US" sz="2800" dirty="0" err="1"/>
              <a:t>Bashinski</a:t>
            </a:r>
            <a:r>
              <a:rPr lang="en-US" sz="2800" dirty="0"/>
              <a:t>   </a:t>
            </a:r>
            <a:r>
              <a:rPr lang="en-US" dirty="0"/>
              <a:t>1942-2004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994" y="1784350"/>
            <a:ext cx="2286000" cy="3898900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866440" y="1752601"/>
            <a:ext cx="3476959" cy="4272280"/>
          </a:xfrm>
        </p:spPr>
        <p:txBody>
          <a:bodyPr>
            <a:normAutofit/>
          </a:bodyPr>
          <a:lstStyle/>
          <a:p>
            <a:r>
              <a:rPr lang="en-US" sz="1600" dirty="0"/>
              <a:t>1964 – Began at OPD</a:t>
            </a:r>
          </a:p>
          <a:p>
            <a:r>
              <a:rPr lang="en-US" sz="1600" dirty="0"/>
              <a:t>1977 – Became First Female Lab Director in California at OPD</a:t>
            </a:r>
          </a:p>
          <a:p>
            <a:r>
              <a:rPr lang="en-US" sz="1600" dirty="0"/>
              <a:t>1977 -  Became First female CAC President</a:t>
            </a:r>
          </a:p>
          <a:p>
            <a:r>
              <a:rPr lang="en-US" sz="1600" dirty="0"/>
              <a:t>1983 – OPD the First crime lab in CA and 4</a:t>
            </a:r>
            <a:r>
              <a:rPr lang="en-US" sz="1600" baseline="30000" dirty="0"/>
              <a:t>th</a:t>
            </a:r>
            <a:r>
              <a:rPr lang="en-US" sz="1600" dirty="0"/>
              <a:t> in nation to obtain ASCLD/Lab Accreditation</a:t>
            </a:r>
          </a:p>
          <a:p>
            <a:r>
              <a:rPr lang="en-US" sz="1600" dirty="0"/>
              <a:t>1989 – Became lab director of new DOJ DNA laboratory</a:t>
            </a:r>
          </a:p>
          <a:p>
            <a:r>
              <a:rPr lang="en-US" sz="1600" dirty="0"/>
              <a:t>1995 – Became DOJ Bureau Chief of Forensic Services </a:t>
            </a:r>
          </a:p>
          <a:p>
            <a:r>
              <a:rPr lang="en-US" sz="1600" dirty="0"/>
              <a:t>2002 - Retired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721" y="381000"/>
            <a:ext cx="3085479" cy="187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02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371600"/>
            <a:ext cx="3091721" cy="2057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659" y="4800600"/>
            <a:ext cx="4628558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24200"/>
            <a:ext cx="2646680" cy="13275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76" y="457200"/>
            <a:ext cx="4128117" cy="13716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3886200" y="685800"/>
            <a:ext cx="1905000" cy="13716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124200" y="2895600"/>
            <a:ext cx="2590800" cy="609600"/>
          </a:xfrm>
          <a:prstGeom prst="straightConnector1">
            <a:avLst/>
          </a:prstGeom>
          <a:ln w="57150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276600" y="4038600"/>
            <a:ext cx="2514600" cy="11430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562600" y="13832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NYC</a:t>
            </a:r>
          </a:p>
        </p:txBody>
      </p:sp>
    </p:spTree>
    <p:extLst>
      <p:ext uri="{BB962C8B-B14F-4D97-AF65-F5344CB8AC3E}">
        <p14:creationId xmlns:p14="http://schemas.microsoft.com/office/powerpoint/2010/main" val="1135790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Internship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030453" y="1295400"/>
            <a:ext cx="2895600" cy="628014"/>
          </a:xfrm>
        </p:spPr>
        <p:txBody>
          <a:bodyPr/>
          <a:lstStyle/>
          <a:p>
            <a:r>
              <a:rPr lang="en-US" dirty="0"/>
              <a:t>Evaluation #1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63108"/>
            <a:ext cx="5715000" cy="479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815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24966</TotalTime>
  <Words>1268</Words>
  <Application>Microsoft Office PowerPoint</Application>
  <PresentationFormat>On-screen Show (4:3)</PresentationFormat>
  <Paragraphs>227</Paragraphs>
  <Slides>60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Arial</vt:lpstr>
      <vt:lpstr>Calibri</vt:lpstr>
      <vt:lpstr>Century Gothic</vt:lpstr>
      <vt:lpstr>Wingdings 3</vt:lpstr>
      <vt:lpstr>Ion</vt:lpstr>
      <vt:lpstr>  A Woman…    A Private Forensic Science Laboratory…  A Journey</vt:lpstr>
      <vt:lpstr>Is Your Heart  All In For This  Career?</vt:lpstr>
      <vt:lpstr>Frances Glessner Lee 1878-1962 Godmother of Forensic Science</vt:lpstr>
      <vt:lpstr>Mary Louisa Willard, “Lady Sherlock” 1898-1993 An early GENERALIST</vt:lpstr>
      <vt:lpstr>Mary E. Cowan 1907-1998 </vt:lpstr>
      <vt:lpstr>Courtroom Sketch F. Lee Bailey &amp;  Mary Cowan   Sam Shephard Case</vt:lpstr>
      <vt:lpstr>Jan Bashinski   1942-2004</vt:lpstr>
      <vt:lpstr>PowerPoint Presentation</vt:lpstr>
      <vt:lpstr>Internship</vt:lpstr>
      <vt:lpstr>Internship</vt:lpstr>
      <vt:lpstr>Cuyahoga County Coroner’s Office</vt:lpstr>
      <vt:lpstr>PowerPoint Presentation</vt:lpstr>
      <vt:lpstr>Late 70’s Technology</vt:lpstr>
      <vt:lpstr>Late 70’s Technology</vt:lpstr>
      <vt:lpstr>Late 70’s Technology</vt:lpstr>
      <vt:lpstr>CLH on  Monocular  Olympus  Polarized Light Microscope</vt:lpstr>
      <vt:lpstr>Regional Forensic Laboratory  Typical Day with Phil Bouffard</vt:lpstr>
      <vt:lpstr>Reading ABO Elutions</vt:lpstr>
      <vt:lpstr>Crime Scene Processing</vt:lpstr>
      <vt:lpstr>LEAA: Law Enforcement Assistance Administration of 1968</vt:lpstr>
      <vt:lpstr>Dr. Walter McCrone</vt:lpstr>
      <vt:lpstr>SERI Multisystem Class 1979 A few familiar faces</vt:lpstr>
      <vt:lpstr>Private Forensic Science Laboratory Practice</vt:lpstr>
      <vt:lpstr>Cal Lab Beginnings</vt:lpstr>
      <vt:lpstr>PowerPoint Presentation</vt:lpstr>
      <vt:lpstr>Cal Lab – Version 1.0</vt:lpstr>
      <vt:lpstr>THINK ABOUT IT… What are the costs of a forensic laboratory???  </vt:lpstr>
      <vt:lpstr>Partnership</vt:lpstr>
      <vt:lpstr>Full Service  Forensic Science Laboratory</vt:lpstr>
      <vt:lpstr>Clients: Categories and States</vt:lpstr>
      <vt:lpstr>Annual Caseload    </vt:lpstr>
      <vt:lpstr>Total Case Category Percentages</vt:lpstr>
      <vt:lpstr>Cal Lab - Version 2.0</vt:lpstr>
      <vt:lpstr>Cal Lab - Version 2.0</vt:lpstr>
      <vt:lpstr>Cal Lab - Version 2.0</vt:lpstr>
      <vt:lpstr>Local Publicity</vt:lpstr>
      <vt:lpstr>The Occasional Interloper!</vt:lpstr>
      <vt:lpstr>New Employee  Recognize Him?</vt:lpstr>
      <vt:lpstr>Cal Lab Team</vt:lpstr>
      <vt:lpstr>Courtroom Exhibit</vt:lpstr>
      <vt:lpstr>Serology Section – Version 3.0</vt:lpstr>
      <vt:lpstr>Microscopy Section – Version 3.0</vt:lpstr>
      <vt:lpstr>Cal Lab Version 3.0</vt:lpstr>
      <vt:lpstr>Building Collaborative Trust/ Relationships </vt:lpstr>
      <vt:lpstr>Professional Involvement</vt:lpstr>
      <vt:lpstr>PowerPoint Presentation</vt:lpstr>
      <vt:lpstr>Possible New Case  Conference Call</vt:lpstr>
      <vt:lpstr>Cal Lab Client Training</vt:lpstr>
      <vt:lpstr>Case Approach Client Consultation</vt:lpstr>
      <vt:lpstr>A Few Famous Cases</vt:lpstr>
      <vt:lpstr>Cal Lab As A Neutral  Independent Laboratory  For Defense Experts Evidence Exams  OJ Simpson Case</vt:lpstr>
      <vt:lpstr>As you listen…</vt:lpstr>
      <vt:lpstr>Cal Lab - Version 4.0</vt:lpstr>
      <vt:lpstr>Cal Lab - Version 4.0</vt:lpstr>
      <vt:lpstr>Closure of California Laboratory of Forensic Science</vt:lpstr>
      <vt:lpstr>The Heart of the Matter</vt:lpstr>
      <vt:lpstr>Professional Involvement and Commitment</vt:lpstr>
      <vt:lpstr>PowerPoint Presentation</vt:lpstr>
      <vt:lpstr>Is Your Heart  All In For This  Career?</vt:lpstr>
      <vt:lpstr>  A Woman…    A Private Forensic Science Laboratory…  A Journey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phillip moon</cp:lastModifiedBy>
  <cp:revision>166</cp:revision>
  <cp:lastPrinted>2021-10-07T23:22:51Z</cp:lastPrinted>
  <dcterms:created xsi:type="dcterms:W3CDTF">2021-08-19T16:52:28Z</dcterms:created>
  <dcterms:modified xsi:type="dcterms:W3CDTF">2021-10-14T17:50:39Z</dcterms:modified>
</cp:coreProperties>
</file>